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3" r:id="rId6"/>
    <p:sldId id="266" r:id="rId7"/>
    <p:sldId id="265" r:id="rId8"/>
    <p:sldId id="268" r:id="rId9"/>
    <p:sldId id="267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357188" y="2357438"/>
            <a:ext cx="8229600" cy="1428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alt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alt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alt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alt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dirty="0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0242" name="Picture 2" descr="C:\Users\Валюша\Desktop\по пдд\чистые шаблоны\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4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00375"/>
            <a:ext cx="4038600" cy="31257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altLang="ru-RU" dirty="0" smtClean="0"/>
              <a:t>  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403648" y="692696"/>
            <a:ext cx="676875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Рекомендации для родителей</a:t>
            </a:r>
          </a:p>
          <a:p>
            <a:pPr algn="ctr"/>
            <a:endParaRPr lang="ru-RU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Arial Black" pitchFamily="34" charset="0"/>
              </a:rPr>
              <a:t>по обучению детей</a:t>
            </a:r>
          </a:p>
          <a:p>
            <a:pPr algn="ctr"/>
            <a:endParaRPr lang="ru-RU" sz="3600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Arial Black" pitchFamily="34" charset="0"/>
              </a:rPr>
              <a:t>правилам дорожного движения</a:t>
            </a:r>
            <a:endParaRPr lang="ru-RU" sz="36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>
          <a:xfrm>
            <a:off x="357188" y="2357438"/>
            <a:ext cx="8229600" cy="1428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  <a:t>МАСТЕР-КЛАСС</a:t>
            </a:r>
            <a:b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altLang="ru-RU" sz="3600" b="1" smtClean="0">
                <a:latin typeface="Haettenschweiler" pitchFamily="34" charset="0"/>
              </a:rPr>
              <a:t>Компьютерные и электронно-дидактические игры: </a:t>
            </a:r>
            <a:br>
              <a:rPr lang="ru-RU" altLang="ru-RU" sz="3600" b="1" smtClean="0">
                <a:latin typeface="Haettenschweiler" pitchFamily="34" charset="0"/>
              </a:rPr>
            </a:br>
            <a:r>
              <a:rPr lang="ru-RU" altLang="ru-RU" sz="3600" b="1" smtClean="0">
                <a:latin typeface="Haettenschweiler" pitchFamily="34" charset="0"/>
              </a:rPr>
              <a:t>-развивают умственные способности, </a:t>
            </a:r>
            <a:br>
              <a:rPr lang="ru-RU" altLang="ru-RU" sz="3600" b="1" smtClean="0">
                <a:latin typeface="Haettenschweiler" pitchFamily="34" charset="0"/>
              </a:rPr>
            </a:br>
            <a:r>
              <a:rPr lang="ru-RU" altLang="ru-RU" sz="3600" b="1" smtClean="0">
                <a:latin typeface="Haettenschweiler" pitchFamily="34" charset="0"/>
              </a:rPr>
              <a:t>   -воспитывают волевые качества,    -способствуют приспособлению к жизни в современном мире высоких технологий.</a:t>
            </a:r>
            <a: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altLang="ru-RU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027" name="Picture 2" descr="C:\Users\Валюша\Desktop\по пдд\чистые шаблоны\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9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00375"/>
            <a:ext cx="4038600" cy="31257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altLang="ru-RU" smtClean="0"/>
              <a:t>  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1030" name="Picture 2" descr="C:\Users\Валюша\Desktop\по пдд\чистые шаблоны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625" y="0"/>
            <a:ext cx="933450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8" descr="mult4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 flipH="1">
            <a:off x="3357554" y="3429000"/>
            <a:ext cx="2880000" cy="288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 descr="C:\Users\admin\Desktop\канику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6672"/>
            <a:ext cx="3307432" cy="349261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95936" y="764705"/>
            <a:ext cx="47525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Дорога не терпит шалости –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Наказывает без жалости!</a:t>
            </a:r>
          </a:p>
          <a:p>
            <a:pPr algn="ctr"/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БЕЗОПАСНОСТЬ ДЕТЕЙ В НАШИХ РУКАХ!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10445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3-4 года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может отличить движущуюся машину от стоящей, но он уверен, что машина останавливается мгновенно.</a:t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6 лет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боковым зрением он видит примерно 2/3 того, что видят взрослые;</a:t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умеет определить, что движется быстрее: велосипед или спортивная машина;</a:t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умеет правильно распределять внимание и отделять существенное от незначительного.</a:t>
            </a:r>
          </a:p>
        </p:txBody>
      </p:sp>
      <p:pic>
        <p:nvPicPr>
          <p:cNvPr id="11266" name="Picture 2" descr="C:\Users\Валюша\Desktop\по пдд\чистые шаблоны\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286875" cy="6858000"/>
          </a:xfrm>
        </p:spPr>
      </p:pic>
      <p:sp>
        <p:nvSpPr>
          <p:cNvPr id="14" name="TextBox 13"/>
          <p:cNvSpPr txBox="1"/>
          <p:nvPr/>
        </p:nvSpPr>
        <p:spPr>
          <a:xfrm>
            <a:off x="755576" y="836712"/>
            <a:ext cx="7560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3-4 года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может отличить движущуюся машину от стоящей, но он уверен, что машина останавливается мгновенно.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6 лет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боковым зрением он видит примерно 2/3 того, что видят взрослые;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умеет определять, что движется быстрее: велосипед или спортивная машина;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умеет правильно распределять внимание и отделять существенное от незначительного.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19256" cy="172819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Примеры безопасных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маршрутов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Валюша\Desktop\по пдд\чистые шаблоны\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286875" cy="6858000"/>
          </a:xfrm>
        </p:spPr>
      </p:pic>
      <p:pic>
        <p:nvPicPr>
          <p:cNvPr id="15366" name="Picture 6" descr="C:\Users\admin\Desktop\mini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3479123" cy="2592288"/>
          </a:xfrm>
          <a:prstGeom prst="rect">
            <a:avLst/>
          </a:prstGeom>
          <a:noFill/>
        </p:spPr>
      </p:pic>
      <p:pic>
        <p:nvPicPr>
          <p:cNvPr id="9" name="Picture 5" descr="C:\Users\admin\Desktop\iUAO52CC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4663"/>
            <a:ext cx="3528392" cy="2495409"/>
          </a:xfrm>
          <a:prstGeom prst="rect">
            <a:avLst/>
          </a:prstGeom>
          <a:noFill/>
        </p:spPr>
      </p:pic>
      <p:pic>
        <p:nvPicPr>
          <p:cNvPr id="15368" name="Picture 8" descr="C:\Users\admin\Desktop\9778_html_5230fca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628800"/>
            <a:ext cx="3166863" cy="331236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139952" y="692696"/>
            <a:ext cx="475252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Примеры безопасных маршрутов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dirty="0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2290" name="Picture 2" descr="C:\Users\Валюша\Desktop\по пдд\чистые шаблоны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214563" y="2357438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1" dirty="0" smtClean="0">
              <a:latin typeface="Arial Black" pitchFamily="34" charset="0"/>
            </a:endParaRPr>
          </a:p>
          <a:p>
            <a:endParaRPr lang="ru-RU" sz="2400" b="1" i="1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692696"/>
            <a:ext cx="30243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12 лет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должны находиться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машине в специальном удерживающем устройстве, занимать самые безопасные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места в автомобиле.</a:t>
            </a:r>
            <a:endParaRPr lang="ru-RU" sz="2400" dirty="0"/>
          </a:p>
        </p:txBody>
      </p:sp>
      <p:pic>
        <p:nvPicPr>
          <p:cNvPr id="16387" name="Picture 3" descr="C:\Users\admin\Desktop\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4670822" cy="3938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dirty="0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2290" name="Picture 2" descr="C:\Users\Валюша\Desktop\по пдд\чистые шаблоны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982998"/>
            <a:ext cx="7429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dirty="0" smtClean="0">
                <a:solidFill>
                  <a:srgbClr val="FF0000"/>
                </a:solidFill>
                <a:latin typeface="Haettenschweiler" pitchFamily="34" charset="0"/>
              </a:rPr>
              <a:t>  </a:t>
            </a:r>
            <a:endParaRPr lang="ru-RU" sz="4800" dirty="0"/>
          </a:p>
        </p:txBody>
      </p:sp>
      <p:pic>
        <p:nvPicPr>
          <p:cNvPr id="18435" name="Picture 3" descr="C:\Users\admin\Desktop\сидень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7495136" cy="3750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dirty="0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2290" name="Picture 2" descr="C:\Users\Валюша\Desktop\по пдд\чистые шаблоны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214563" y="2357438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1" dirty="0" smtClean="0">
              <a:latin typeface="Arial Black" pitchFamily="34" charset="0"/>
            </a:endParaRPr>
          </a:p>
          <a:p>
            <a:endParaRPr lang="ru-RU" sz="2400" b="1" i="1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404664"/>
            <a:ext cx="74295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dirty="0" smtClean="0">
                <a:solidFill>
                  <a:srgbClr val="FF0000"/>
                </a:solidFill>
                <a:latin typeface="Haettenschweiler" pitchFamily="34" charset="0"/>
              </a:rPr>
              <a:t>   </a:t>
            </a:r>
            <a:endParaRPr lang="ru-RU" altLang="ru-RU" sz="4800" dirty="0" smtClean="0">
              <a:solidFill>
                <a:srgbClr val="FF0000"/>
              </a:solidFill>
              <a:latin typeface="Haettenschweiler" pitchFamily="34" charset="0"/>
            </a:endParaRPr>
          </a:p>
          <a:p>
            <a:endParaRPr lang="ru-RU" sz="4800" dirty="0"/>
          </a:p>
        </p:txBody>
      </p:sp>
      <p:pic>
        <p:nvPicPr>
          <p:cNvPr id="17412" name="Picture 4" descr="C:\Users\admin\Desktop\iU9TRBPF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32656"/>
            <a:ext cx="4812102" cy="2263899"/>
          </a:xfrm>
          <a:prstGeom prst="rect">
            <a:avLst/>
          </a:prstGeom>
          <a:noFill/>
        </p:spPr>
      </p:pic>
      <p:pic>
        <p:nvPicPr>
          <p:cNvPr id="17413" name="Picture 5" descr="C:\Users\admin\Desktop\iD8IV30I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12776"/>
            <a:ext cx="3218589" cy="2880320"/>
          </a:xfrm>
          <a:prstGeom prst="rect">
            <a:avLst/>
          </a:prstGeom>
          <a:noFill/>
        </p:spPr>
      </p:pic>
      <p:pic>
        <p:nvPicPr>
          <p:cNvPr id="17415" name="Picture 7" descr="C:\Users\admin\Desktop\i5R9FDZY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780928"/>
            <a:ext cx="368681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dirty="0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2290" name="Picture 2" descr="C:\Users\Валюша\Desktop\по пдд\чистые шаблоны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214563" y="2357438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1" dirty="0" smtClean="0">
              <a:latin typeface="Arial Black" pitchFamily="34" charset="0"/>
            </a:endParaRPr>
          </a:p>
          <a:p>
            <a:endParaRPr lang="ru-RU" sz="2400" b="1" i="1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404664"/>
            <a:ext cx="74295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dirty="0" smtClean="0">
                <a:solidFill>
                  <a:srgbClr val="FF0000"/>
                </a:solidFill>
                <a:latin typeface="Haettenschweiler" pitchFamily="34" charset="0"/>
              </a:rPr>
              <a:t>   </a:t>
            </a:r>
            <a:endParaRPr lang="ru-RU" altLang="ru-RU" sz="4800" dirty="0" smtClean="0">
              <a:solidFill>
                <a:srgbClr val="FF0000"/>
              </a:solidFill>
              <a:latin typeface="Haettenschweiler" pitchFamily="34" charset="0"/>
            </a:endParaRPr>
          </a:p>
          <a:p>
            <a:endParaRPr lang="ru-RU" sz="4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332656"/>
            <a:ext cx="7488832" cy="46631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333057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orbel" pitchFamily="34" charset="0"/>
                <a:cs typeface="Times New Roman" pitchFamily="18" charset="0"/>
              </a:rPr>
              <a:t>Что должны и чего не должны делать 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333057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orbel" pitchFamily="34" charset="0"/>
                <a:cs typeface="Times New Roman" pitchFamily="18" charset="0"/>
              </a:rPr>
              <a:t>сами родители при движении?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3330575" algn="r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спешите, переходите дорогу всегда размеренным шагом.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Выходя на проезжую часть, прекратите разговаривать - ребенок должен привыкнуть, что при переходе дороги нужно сосредоточиться.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переходите дорогу на красный или желтый сигнал светофора, переходить нужно только на зеленый свет.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Переходите дорогу только в местах, обозначенных дорожным знаком «Пешеходный переход».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Из автобуса, троллейбуса, трамвая, такси выходите первыми. В противном случае ребенок может упасть или выбежать на проезжую часть.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Привлекайте ребенка к участию в ваших наблюдениях за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обстановкой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дороге: показывайте ему те машины, которые готовятся поворачивать, едут с большой скоростью и т. д.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выходите с ребенком из-за машины, кустов, не осмотрев предварительно дороги, - это типичная ошибка, и нельзя допускать, чтобы дети ее повторяли.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33305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разрешайте детям играть вблизи дорог и на проезжей части.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\Desktop\doc6cegqfgsgjcrnuz95zx_800_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27305">
            <a:off x="281185" y="3727637"/>
            <a:ext cx="3970886" cy="2649174"/>
          </a:xfrm>
          <a:prstGeom prst="rect">
            <a:avLst/>
          </a:prstGeom>
          <a:noFill/>
        </p:spPr>
      </p:pic>
      <p:pic>
        <p:nvPicPr>
          <p:cNvPr id="19459" name="Picture 3" descr="C:\Users\admin\Desktop\i4OJ3PZ0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9097">
            <a:off x="4963428" y="3816433"/>
            <a:ext cx="3952094" cy="2813576"/>
          </a:xfrm>
          <a:prstGeom prst="rect">
            <a:avLst/>
          </a:prstGeom>
          <a:noFill/>
        </p:spPr>
      </p:pic>
      <p:pic>
        <p:nvPicPr>
          <p:cNvPr id="19460" name="Picture 4" descr="C:\Users\admin\Desktop\едем-самокат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51118">
            <a:off x="309384" y="551005"/>
            <a:ext cx="3785569" cy="2524945"/>
          </a:xfrm>
          <a:prstGeom prst="rect">
            <a:avLst/>
          </a:prstGeom>
          <a:noFill/>
        </p:spPr>
      </p:pic>
      <p:pic>
        <p:nvPicPr>
          <p:cNvPr id="19461" name="Picture 5" descr="C:\Users\admin\Desktop\1434007687_travmatiz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56205">
            <a:off x="5164088" y="586003"/>
            <a:ext cx="3569036" cy="270864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051720" y="2564904"/>
            <a:ext cx="48245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Ребенок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 велосипедом или роликами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должен находиться в шаговой доступности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от взрослого.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smtClean="0">
                <a:solidFill>
                  <a:srgbClr val="FF0000"/>
                </a:solidFill>
                <a:latin typeface="Haettenschweiler" pitchFamily="34" charset="0"/>
              </a:rPr>
              <a:t/>
            </a:r>
            <a:br>
              <a:rPr 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smtClean="0">
                <a:solidFill>
                  <a:srgbClr val="FF0000"/>
                </a:solidFill>
                <a:latin typeface="Haettenschweiler" pitchFamily="34" charset="0"/>
              </a:rPr>
              <a:t>Родители – образец для подражания!!!</a:t>
            </a:r>
            <a:br>
              <a:rPr lang="ru-RU" smtClean="0">
                <a:solidFill>
                  <a:srgbClr val="FF0000"/>
                </a:solidFill>
                <a:latin typeface="Haettenschweiler" pitchFamily="34" charset="0"/>
              </a:rPr>
            </a:br>
            <a:r>
              <a:rPr lang="ru-RU" smtClean="0">
                <a:solidFill>
                  <a:srgbClr val="FF0000"/>
                </a:solidFill>
                <a:latin typeface="Haettenschweiler" pitchFamily="34" charset="0"/>
              </a:rPr>
              <a:t>Помните:</a:t>
            </a:r>
            <a:br>
              <a:rPr lang="ru-RU" smtClean="0">
                <a:solidFill>
                  <a:srgbClr val="FF0000"/>
                </a:solidFill>
                <a:latin typeface="Haettenschweiler" pitchFamily="34" charset="0"/>
              </a:rPr>
            </a:br>
            <a:endParaRPr lang="ru-RU" altLang="ru-RU" smtClean="0">
              <a:solidFill>
                <a:srgbClr val="FF0000"/>
              </a:solidFill>
              <a:latin typeface="Haettenschweiler" pitchFamily="34" charset="0"/>
            </a:endParaRPr>
          </a:p>
        </p:txBody>
      </p:sp>
      <p:pic>
        <p:nvPicPr>
          <p:cNvPr id="12290" name="Picture 2" descr="C:\Users\Валюша\Desktop\по пдд\чистые шаблоны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214563" y="2357438"/>
            <a:ext cx="457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400" b="1" i="1" dirty="0" smtClean="0">
              <a:latin typeface="Arial Black" pitchFamily="34" charset="0"/>
            </a:endParaRPr>
          </a:p>
          <a:p>
            <a:endParaRPr lang="ru-RU" sz="2400" b="1" i="1" dirty="0" smtClean="0">
              <a:latin typeface="Arial Black" pitchFamily="34" charset="0"/>
            </a:endParaRPr>
          </a:p>
          <a:p>
            <a:endParaRPr lang="ru-RU" sz="2400" b="1" i="1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982998"/>
            <a:ext cx="76723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dirty="0" smtClean="0">
                <a:solidFill>
                  <a:srgbClr val="FF0000"/>
                </a:solidFill>
                <a:latin typeface="Arial Black" pitchFamily="34" charset="0"/>
              </a:rPr>
              <a:t>Спасибо за внимание!</a:t>
            </a:r>
            <a:endParaRPr lang="ru-RU" sz="4400" dirty="0">
              <a:latin typeface="Arial Black" pitchFamily="34" charset="0"/>
            </a:endParaRPr>
          </a:p>
        </p:txBody>
      </p:sp>
      <p:pic>
        <p:nvPicPr>
          <p:cNvPr id="1026" name="Picture 2" descr="C:\Users\admin\Desktop\i3IGG7KQ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48680"/>
            <a:ext cx="5904656" cy="3240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325</Words>
  <Application>Microsoft Office PowerPoint</Application>
  <PresentationFormat>Экран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</vt:lpstr>
      <vt:lpstr> МАСТЕР-КЛАСС Компьютерные и электронно-дидактические игры:  -развивают умственные способности,     -воспитывают волевые качества,    -способствуют приспособлению к жизни в современном мире высоких технологий. </vt:lpstr>
      <vt:lpstr>В 3-4 года ребенок может отличить движущуюся машину от стоящей, но он уверен, что машина останавливается мгновенно.  В 6 лет – боковым зрением он видит примерно 2/3 того, что видят взрослые; не умеет определить, что движется быстрее: велосипед или спортивная машина; не умеет правильно распределять внимание и отделять существенное от незначительного.</vt:lpstr>
      <vt:lpstr>                                       Примеры безопасных                      маршрутов </vt:lpstr>
      <vt:lpstr>  </vt:lpstr>
      <vt:lpstr>   </vt:lpstr>
      <vt:lpstr>   </vt:lpstr>
      <vt:lpstr>   </vt:lpstr>
      <vt:lpstr>Слайд 9</vt:lpstr>
      <vt:lpstr>  Родители – образец для подражания!!! Помните: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МАСТЕР-КЛАСС Компьютерные и электронно-дидактические игры:  -развивают умственные способности,     -воспитывают волевые качества,     -способствуют приспособлению к жизни в современном мире высоких технологий. </dc:title>
  <dc:creator>Сад</dc:creator>
  <cp:lastModifiedBy>Admin</cp:lastModifiedBy>
  <cp:revision>31</cp:revision>
  <dcterms:created xsi:type="dcterms:W3CDTF">2015-11-18T08:56:51Z</dcterms:created>
  <dcterms:modified xsi:type="dcterms:W3CDTF">2016-04-26T11:09:05Z</dcterms:modified>
</cp:coreProperties>
</file>